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68" r:id="rId3"/>
    <p:sldId id="306" r:id="rId4"/>
    <p:sldId id="269" r:id="rId5"/>
    <p:sldId id="305" r:id="rId6"/>
    <p:sldId id="259" r:id="rId7"/>
    <p:sldId id="301" r:id="rId8"/>
    <p:sldId id="303" r:id="rId9"/>
    <p:sldId id="304" r:id="rId10"/>
    <p:sldId id="286" r:id="rId11"/>
    <p:sldId id="302" r:id="rId12"/>
    <p:sldId id="287" r:id="rId13"/>
    <p:sldId id="275" r:id="rId14"/>
    <p:sldId id="276" r:id="rId15"/>
    <p:sldId id="258" r:id="rId16"/>
    <p:sldId id="27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merican Typewriter" panose="02090604020004020304" pitchFamily="18" charset="77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merican Typewriter" panose="02090604020004020304" pitchFamily="18" charset="77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merican Typewriter" panose="02090604020004020304" pitchFamily="18" charset="77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merican Typewriter" panose="02090604020004020304" pitchFamily="18" charset="77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merican Typewriter" panose="02090604020004020304" pitchFamily="18" charset="77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merican Typewriter" panose="02090604020004020304" pitchFamily="18" charset="77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merican Typewriter" panose="02090604020004020304" pitchFamily="18" charset="77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merican Typewriter" panose="02090604020004020304" pitchFamily="18" charset="77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merican Typewriter" panose="02090604020004020304" pitchFamily="18" charset="77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577"/>
  </p:normalViewPr>
  <p:slideViewPr>
    <p:cSldViewPr>
      <p:cViewPr varScale="1">
        <p:scale>
          <a:sx n="79" d="100"/>
          <a:sy n="79" d="100"/>
        </p:scale>
        <p:origin x="200" y="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30AC95-19C8-004B-9398-5C620B7698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merican Typewriter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61419-6C1A-C946-8073-6705484DCC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merican Typewriter" charset="0"/>
                <a:ea typeface="ＭＳ Ｐゴシック" charset="-128"/>
              </a:defRPr>
            </a:lvl1pPr>
          </a:lstStyle>
          <a:p>
            <a:pPr>
              <a:defRPr/>
            </a:pPr>
            <a:fld id="{02E6C562-7633-A141-B3CD-5A772E91681F}" type="datetimeFigureOut">
              <a:rPr lang="en-US"/>
              <a:pPr>
                <a:defRPr/>
              </a:pPr>
              <a:t>12/7/22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BB4F9-8D3C-E443-ABBA-B4A6765283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merican Typewriter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916BB-583D-6A4C-8E26-2892310326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7E722F-FEC0-2A48-BF02-4FBD984D4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241B6-6014-5148-B879-E97607B463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merican Typewriter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BD2A8-FA82-A64C-9BDC-C15D0EAC21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merican Typewriter" charset="0"/>
                <a:ea typeface="ＭＳ Ｐゴシック" charset="-128"/>
              </a:defRPr>
            </a:lvl1pPr>
          </a:lstStyle>
          <a:p>
            <a:pPr>
              <a:defRPr/>
            </a:pPr>
            <a:fld id="{0692782C-19C6-044D-92A7-7573F4432655}" type="datetimeFigureOut">
              <a:rPr lang="en-US" altLang="x-none"/>
              <a:pPr>
                <a:defRPr/>
              </a:pPr>
              <a:t>12/7/22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3711523-64D1-674B-A1D5-797DF486E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39416FF-9EE9-8445-AACB-98898D259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83F30-ADAB-6A49-94C1-E154689A00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merican Typewriter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9FAD3-2B87-7F43-93A9-2795CAF54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D0BF17-2811-174E-B1B9-C4209CADA1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08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a4de55a0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8a4de55a0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7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48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67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8F3B0564-DF15-3C40-92AA-7384821FD1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1CBF1D-42EB-7A47-A61D-4BA345AA38B3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16DB840F-1A73-4945-82FF-E187323CA4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72B9B79-5926-3B4D-8028-B704DB1DC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731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88362A-EE5C-E249-ACB8-B7E0DA0F44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3F0F9F-7B3E-3846-ABCF-777F9CD78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C7BA59-CE2D-A34D-94C2-EA54A0D60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6BE99-EB23-B04F-A0CE-38824754D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03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4102F8-1417-9940-BDE3-399E45086B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20CE54-9B79-4B4B-BAB2-05AF8E967A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78952F-DFFC-0C46-8663-09A3F3E7B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5754C-53BC-1F41-A386-5272FCB82D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78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246E60-BC6C-504D-AD33-735F18C72E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5AC22-F3DE-1A49-8A63-EA55CFEB3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E1994A-EE87-6745-8F84-8A94D3558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650C2-40F6-6746-B3DA-E8C806C35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477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3301DB-305A-204A-BD83-67A37A76F2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0A836E-47F9-7B4F-80FC-04FEF8B2A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7AF37-AFED-B946-A0D3-02A5266F4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F7DD8-9936-2E40-A5DF-34123D719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79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AB6FC5C-9E58-8741-9918-41718A2A9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4FBB306-CB08-2E42-9D30-5EA8FFF682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193C3F3-5276-A74F-A591-1533551C1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15AC3-773F-B449-BEFD-03F916B51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766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2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2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01DB4-D062-0340-B974-B4A084540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822556-1241-0348-A23C-E36AB47391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338450-033A-E74A-992A-D199A2971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2C220-FAD0-B140-A42D-E816EEA00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8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E81EDC-C3C1-7F4C-944A-2136BC093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D2CF91-BE1E-E14F-A637-242F0C9CD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6A4957-53D8-6246-B0EA-BE3502E23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11D9D-4399-5A4B-A5A3-959120BCE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34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7175BB-9F9F-DE47-8F5F-932DBB07D3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46EE3D-A8D7-2E4D-89C3-0B11C65B6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54F8E2-5FC1-AE4D-BF11-BE1BD53AC5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EF0EC-6974-E743-A3A7-2CC9CC3E6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68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F11CA-C033-F24C-A010-9A5FECBD3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07414-9385-1A4F-8098-63BA43355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4F4246-D9AA-2849-9922-32A384002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DDEA5-2A27-2D4D-9C62-211B6D1B1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77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F77673-6558-EC43-B6D8-9F1D0E1ED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2225ED-24FE-754C-9141-84DDCD3AA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97106C-A28D-134C-B4BB-40E1DBE00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9160C-E991-8B4C-9D96-7279B78C8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83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7E8059-CD1C-D143-99E4-CCC74677F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2320B1-A11C-EB40-ABD0-4B6F1502D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A07EE5-513C-9C4A-A87C-6BFD5E74A4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D44D4-CF8A-FE47-BA0B-A5301531F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05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119291-5F96-3A48-A99D-B963710FE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3008CD-BC6C-0449-936D-3A6182DAB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CC6BD9-C57C-6F46-88C4-A75512B5A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51DE4-A000-0449-A1E8-6E0A78F7C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48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21C658-4446-2149-90DC-E1CD2AF2E1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359D8-E577-7D47-A1B0-BF6FA6766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7941E9-6A32-FD4E-AF0D-EE5C28B20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C55CE-BEB4-DB45-AFF8-7404468CF5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15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954C3-298D-5B42-A569-079FD1948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CA313-8A8A-5042-8801-3CD2C0DB21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F0CBEA-7B6C-BE41-8F83-BABFA2302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83C8F-6BD2-7149-8CD1-BC9355571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15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1671A34-512E-8346-B328-976C901D0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57AA71-E317-A74F-9541-A3B0939C8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97B433-D144-4348-9E5A-2C46A4939C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merican Typewriter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18B20E-9CB7-FB4B-923E-3A14DF97FA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merican Typewriter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2B6A0A-15DB-C143-B085-47362DDC81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FA864A-0813-D94A-9FF6-683315E9EC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ystudyabroad.gsu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kuperminc@gsu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it.ly/Interview_Argentina" TargetMode="External"/><Relationship Id="rId5" Type="http://schemas.openxmlformats.org/officeDocument/2006/relationships/hyperlink" Target="https://www.facebook.com/GSUHRARGENTINA/" TargetMode="External"/><Relationship Id="rId4" Type="http://schemas.openxmlformats.org/officeDocument/2006/relationships/hyperlink" Target="https://sites.gsu.edu/gsu-hr-in-argentin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40553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410" name="Text Box 5">
            <a:extLst>
              <a:ext uri="{FF2B5EF4-FFF2-40B4-BE49-F238E27FC236}">
                <a16:creationId xmlns:a16="http://schemas.microsoft.com/office/drawing/2014/main" id="{B8884904-D2B1-8C4C-8AC3-29B775ACF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57" y="422540"/>
            <a:ext cx="2560777" cy="3237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3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 Rights in Argentina: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From Dictatorship to Democracy</a:t>
            </a:r>
          </a:p>
        </p:txBody>
      </p:sp>
      <p:pic>
        <p:nvPicPr>
          <p:cNvPr id="17409" name="Picture 4">
            <a:extLst>
              <a:ext uri="{FF2B5EF4-FFF2-40B4-BE49-F238E27FC236}">
                <a16:creationId xmlns:a16="http://schemas.microsoft.com/office/drawing/2014/main" id="{8CF4B383-8371-4844-8935-B1FDDE59E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r="3560" b="-2"/>
          <a:stretch/>
        </p:blipFill>
        <p:spPr bwMode="auto">
          <a:xfrm>
            <a:off x="3033452" y="448056"/>
            <a:ext cx="5760337" cy="38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16552"/>
            <a:ext cx="5766356" cy="1984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id="{485D3D58-6BF0-8948-9457-8A5B82119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397" y="4416551"/>
            <a:ext cx="4701392" cy="1982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merican Typewriter" panose="02090604020004020304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+mn-lt"/>
                <a:ea typeface="+mn-ea"/>
              </a:rPr>
              <a:t>Georgia State University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/>
              <a:t>Study Abroad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 err="1">
                <a:latin typeface="+mn-lt"/>
                <a:ea typeface="+mn-ea"/>
              </a:rPr>
              <a:t>Maymester</a:t>
            </a:r>
            <a:r>
              <a:rPr lang="en-US" altLang="en-US" sz="2400" dirty="0">
                <a:latin typeface="+mn-lt"/>
                <a:ea typeface="+mn-ea"/>
              </a:rPr>
              <a:t> 2023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4D896EE-EA78-C843-B892-8321C150B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211" y="4416552"/>
            <a:ext cx="1248236" cy="765048"/>
          </a:xfrm>
          <a:prstGeom prst="rect">
            <a:avLst/>
          </a:prstGeom>
        </p:spPr>
      </p:pic>
      <p:pic>
        <p:nvPicPr>
          <p:cNvPr id="5" name="Picture 4" descr="A close up of a flag&#10;&#10;Description automatically generated with medium confidence">
            <a:extLst>
              <a:ext uri="{FF2B5EF4-FFF2-40B4-BE49-F238E27FC236}">
                <a16:creationId xmlns:a16="http://schemas.microsoft.com/office/drawing/2014/main" id="{1746AC33-CDCC-FEA0-E150-B2C3E0C0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92" y="4356965"/>
            <a:ext cx="3694408" cy="2078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entro_Clandestino1.jpg                                        04519750Untitled                       BCCA3DA9:">
            <a:extLst>
              <a:ext uri="{FF2B5EF4-FFF2-40B4-BE49-F238E27FC236}">
                <a16:creationId xmlns:a16="http://schemas.microsoft.com/office/drawing/2014/main" id="{579A234C-2D76-834B-B5FA-7A0B6621B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37338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01600"/>
          </a:effectLst>
        </p:spPr>
      </p:pic>
      <p:pic>
        <p:nvPicPr>
          <p:cNvPr id="33795" name="Picture 7" descr="ElAtletico2.jpg                                                04519750Untitled                       BCCA3DA9:">
            <a:extLst>
              <a:ext uri="{FF2B5EF4-FFF2-40B4-BE49-F238E27FC236}">
                <a16:creationId xmlns:a16="http://schemas.microsoft.com/office/drawing/2014/main" id="{9C21C2BC-D2ED-4344-94B7-B6E61EEB0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85501">
            <a:off x="3343131" y="1665513"/>
            <a:ext cx="3343102" cy="222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01600"/>
          </a:effectLst>
        </p:spPr>
      </p:pic>
      <p:pic>
        <p:nvPicPr>
          <p:cNvPr id="33796" name="Picture 5" descr="AbuelasPoster1.jpg                                             04519750Untitled                       BCCA3DA9:">
            <a:extLst>
              <a:ext uri="{FF2B5EF4-FFF2-40B4-BE49-F238E27FC236}">
                <a16:creationId xmlns:a16="http://schemas.microsoft.com/office/drawing/2014/main" id="{06CAEAF4-CCA3-F648-B27D-D7B7C844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505200"/>
            <a:ext cx="42672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01600"/>
          </a:effectLst>
        </p:spPr>
      </p:pic>
      <p:pic>
        <p:nvPicPr>
          <p:cNvPr id="33797" name="Picture 8" descr="Graffitti3.jpg                                                 04519750Untitled                       BCCA3DA9:">
            <a:extLst>
              <a:ext uri="{FF2B5EF4-FFF2-40B4-BE49-F238E27FC236}">
                <a16:creationId xmlns:a16="http://schemas.microsoft.com/office/drawing/2014/main" id="{67848236-C2CD-D744-8A77-BDB855FE2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40426">
            <a:off x="533400" y="3733800"/>
            <a:ext cx="38862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016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A49E51-F5B0-EB45-9818-36006D9EBA2C}"/>
              </a:ext>
            </a:extLst>
          </p:cNvPr>
          <p:cNvSpPr txBox="1"/>
          <p:nvPr/>
        </p:nvSpPr>
        <p:spPr>
          <a:xfrm>
            <a:off x="3200400" y="172861"/>
            <a:ext cx="560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Everywhere you look – reminders of human rights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5858A-755C-9C46-A21C-037288515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17500"/>
          <a:stretch/>
        </p:blipFill>
        <p:spPr bwMode="auto">
          <a:xfrm rot="21600000">
            <a:off x="1" y="10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34A92-35CA-0E46-BD17-DED0E8859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941832"/>
            <a:ext cx="7879842" cy="2057400"/>
          </a:xfrm>
        </p:spPr>
        <p:txBody>
          <a:bodyPr anchor="b">
            <a:normAutofit/>
          </a:bodyPr>
          <a:lstStyle/>
          <a:p>
            <a:r>
              <a:rPr lang="en-US" dirty="0"/>
              <a:t>40 Years after the Dictatorship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18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1202"/>
            <a:ext cx="7879842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67C7-C0B3-284D-A6C1-393FDCAF8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502152"/>
            <a:ext cx="8610600" cy="2670048"/>
          </a:xfrm>
        </p:spPr>
        <p:txBody>
          <a:bodyPr>
            <a:normAutofit/>
          </a:bodyPr>
          <a:lstStyle/>
          <a:p>
            <a:r>
              <a:rPr lang="en-US" sz="2800" dirty="0"/>
              <a:t>Unanswered questions</a:t>
            </a:r>
          </a:p>
          <a:p>
            <a:r>
              <a:rPr lang="en-US" sz="2800" dirty="0"/>
              <a:t>Changing public opinion and official policy</a:t>
            </a:r>
          </a:p>
          <a:p>
            <a:r>
              <a:rPr lang="en-US" sz="2800" dirty="0"/>
              <a:t>Ongoing activism and human rights advocacy</a:t>
            </a:r>
          </a:p>
          <a:p>
            <a:pPr lvl="1"/>
            <a:r>
              <a:rPr lang="en-US" dirty="0"/>
              <a:t>Memoria, </a:t>
            </a:r>
            <a:r>
              <a:rPr lang="en-US" dirty="0" err="1"/>
              <a:t>Verdad</a:t>
            </a:r>
            <a:r>
              <a:rPr lang="en-US" dirty="0"/>
              <a:t>, y Justicia!</a:t>
            </a:r>
          </a:p>
          <a:p>
            <a:pPr lvl="1"/>
            <a:r>
              <a:rPr lang="en-US" dirty="0"/>
              <a:t>Ongoing trials of repressors</a:t>
            </a:r>
          </a:p>
        </p:txBody>
      </p:sp>
    </p:spTree>
    <p:extLst>
      <p:ext uri="{BB962C8B-B14F-4D97-AF65-F5344CB8AC3E}">
        <p14:creationId xmlns:p14="http://schemas.microsoft.com/office/powerpoint/2010/main" val="1517265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_con_madres2.jpg">
            <a:extLst>
              <a:ext uri="{FF2B5EF4-FFF2-40B4-BE49-F238E27FC236}">
                <a16:creationId xmlns:a16="http://schemas.microsoft.com/office/drawing/2014/main" id="{249FB49C-66D9-A448-97AD-8C94DF7D0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r="11980"/>
          <a:stretch/>
        </p:blipFill>
        <p:spPr>
          <a:xfrm>
            <a:off x="20" y="10"/>
            <a:ext cx="3476605" cy="3428986"/>
          </a:xfrm>
          <a:prstGeom prst="rect">
            <a:avLst/>
          </a:prstGeom>
        </p:spPr>
      </p:pic>
      <p:pic>
        <p:nvPicPr>
          <p:cNvPr id="9" name="Picture 8" descr="selfie.jpg">
            <a:extLst>
              <a:ext uri="{FF2B5EF4-FFF2-40B4-BE49-F238E27FC236}">
                <a16:creationId xmlns:a16="http://schemas.microsoft.com/office/drawing/2014/main" id="{F1984520-7431-B44D-ABBD-EBF13D546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r="20094"/>
          <a:stretch/>
        </p:blipFill>
        <p:spPr>
          <a:xfrm>
            <a:off x="20" y="3428999"/>
            <a:ext cx="3490702" cy="3428999"/>
          </a:xfrm>
          <a:prstGeom prst="rect">
            <a:avLst/>
          </a:prstGeom>
        </p:spPr>
      </p:pic>
      <p:pic>
        <p:nvPicPr>
          <p:cNvPr id="5" name="Picture 4" descr="alena_pony.jpg">
            <a:extLst>
              <a:ext uri="{FF2B5EF4-FFF2-40B4-BE49-F238E27FC236}">
                <a16:creationId xmlns:a16="http://schemas.microsoft.com/office/drawing/2014/main" id="{E03FD4F0-AD9A-A546-811A-374567E5B7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r="3" b="3"/>
          <a:stretch/>
        </p:blipFill>
        <p:spPr>
          <a:xfrm>
            <a:off x="3490721" y="10"/>
            <a:ext cx="5653278" cy="4526265"/>
          </a:xfrm>
          <a:prstGeom prst="rect">
            <a:avLst/>
          </a:prstGeom>
        </p:spPr>
      </p:pic>
      <p:pic>
        <p:nvPicPr>
          <p:cNvPr id="6" name="Picture 5" descr="handstand.jpg">
            <a:extLst>
              <a:ext uri="{FF2B5EF4-FFF2-40B4-BE49-F238E27FC236}">
                <a16:creationId xmlns:a16="http://schemas.microsoft.com/office/drawing/2014/main" id="{5ECA1825-CA46-C046-A313-F548DFAAA8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6" r="-6" b="-6"/>
          <a:stretch/>
        </p:blipFill>
        <p:spPr>
          <a:xfrm>
            <a:off x="3520440" y="4526276"/>
            <a:ext cx="1854706" cy="23317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D9506-7D13-4435-85CE-91C78F60B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75148" y="4526275"/>
            <a:ext cx="0" cy="2331725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racy_signs.jpg">
            <a:extLst>
              <a:ext uri="{FF2B5EF4-FFF2-40B4-BE49-F238E27FC236}">
                <a16:creationId xmlns:a16="http://schemas.microsoft.com/office/drawing/2014/main" id="{B1E677B2-34D7-1C4C-B25D-F422975A62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7" r="9102" b="-5"/>
          <a:stretch/>
        </p:blipFill>
        <p:spPr>
          <a:xfrm>
            <a:off x="5404866" y="4526276"/>
            <a:ext cx="1854706" cy="233172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3C5E11-2CF0-4625-B686-BBC822C67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59574" y="4526275"/>
            <a:ext cx="0" cy="2331725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mate.jpg">
            <a:extLst>
              <a:ext uri="{FF2B5EF4-FFF2-40B4-BE49-F238E27FC236}">
                <a16:creationId xmlns:a16="http://schemas.microsoft.com/office/drawing/2014/main" id="{1673E6D3-6341-1641-98AF-18CB75DDBD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5705"/>
          <a:stretch/>
        </p:blipFill>
        <p:spPr>
          <a:xfrm>
            <a:off x="7289290" y="4526274"/>
            <a:ext cx="1854704" cy="233172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C42060-C51A-4747-8EF1-1ECC341A6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6302502" y="1714500"/>
            <a:ext cx="0" cy="562356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DCBCE9-1F58-407A-ADB9-78411AAEB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0"/>
            <a:ext cx="0" cy="685800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CCF9C6-EE24-4435-BE37-FF68188A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1645" y="1697356"/>
            <a:ext cx="0" cy="346329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555126" y="307137"/>
            <a:ext cx="8378714" cy="8715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3600"/>
            </a:pPr>
            <a:r>
              <a:rPr lang="en-US" dirty="0">
                <a:solidFill>
                  <a:schemeClr val="bg1"/>
                </a:solidFill>
              </a:rPr>
              <a:t>How to Apply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157979" y="1371204"/>
            <a:ext cx="2981733" cy="487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Go to </a:t>
            </a: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myStudyAbroad.gsu.</a:t>
            </a:r>
            <a:r>
              <a:rPr lang="en-US" sz="2000" b="1" u="sng" dirty="0"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</a:t>
            </a:r>
            <a:r>
              <a:rPr lang="en-US" sz="2000" b="1" u="sng" dirty="0">
                <a:latin typeface="Century Gothic"/>
                <a:ea typeface="Century Gothic"/>
                <a:cs typeface="Century Gothic"/>
                <a:sym typeface="Century Gothic"/>
              </a:rPr>
              <a:t> or use the QR Code </a:t>
            </a:r>
            <a:r>
              <a:rPr lang="en-US" sz="2000" u="sng" dirty="0"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 click Search Programs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</a:pPr>
            <a:endParaRPr lang="en-US" sz="2000" dirty="0">
              <a:latin typeface="Century Gothic"/>
              <a:sym typeface="Century Gothic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</a:pPr>
            <a:r>
              <a:rPr lang="en-US" sz="2000" b="1" dirty="0">
                <a:latin typeface="Century Gothic"/>
                <a:sym typeface="Century Gothic"/>
              </a:rPr>
              <a:t>THEN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</a:pPr>
            <a:endParaRPr lang="en-US" sz="2000" dirty="0">
              <a:latin typeface="Century Gothic"/>
              <a:sym typeface="Century Gothic"/>
            </a:endParaRPr>
          </a:p>
          <a:p>
            <a:pPr>
              <a:lnSpc>
                <a:spcPct val="90000"/>
              </a:lnSpc>
              <a:buClr>
                <a:srgbClr val="0039A6"/>
              </a:buClr>
              <a:buSzPts val="2000"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Either enter the program name (or part of the name) or the country, </a:t>
            </a:r>
            <a:r>
              <a:rPr lang="en-US" sz="2000" dirty="0" err="1">
                <a:latin typeface="Century Gothic"/>
                <a:ea typeface="Century Gothic"/>
                <a:cs typeface="Century Gothic"/>
                <a:sym typeface="Century Gothic"/>
              </a:rPr>
              <a:t>i.e.,“Argentina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lang="en-US" sz="2000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</a:pPr>
            <a:endParaRPr dirty="0"/>
          </a:p>
        </p:txBody>
      </p:sp>
      <p:sp>
        <p:nvSpPr>
          <p:cNvPr id="8" name="Google Shape;79;p3">
            <a:extLst>
              <a:ext uri="{FF2B5EF4-FFF2-40B4-BE49-F238E27FC236}">
                <a16:creationId xmlns:a16="http://schemas.microsoft.com/office/drawing/2014/main" id="{A838CAB4-1588-49BF-9FB2-B8C6C064CA61}"/>
              </a:ext>
            </a:extLst>
          </p:cNvPr>
          <p:cNvSpPr txBox="1"/>
          <p:nvPr/>
        </p:nvSpPr>
        <p:spPr>
          <a:xfrm>
            <a:off x="4754946" y="4317249"/>
            <a:ext cx="2905942" cy="141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9A6"/>
              </a:buClr>
              <a:buSzPts val="2000"/>
            </a:pPr>
            <a:endParaRPr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84B429-0A95-4612-8C46-CF27EE436A7E}"/>
              </a:ext>
            </a:extLst>
          </p:cNvPr>
          <p:cNvSpPr/>
          <p:nvPr/>
        </p:nvSpPr>
        <p:spPr>
          <a:xfrm>
            <a:off x="4457225" y="3275113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5631704-DA69-2BDC-A960-558C54183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222" y="3552779"/>
            <a:ext cx="5614179" cy="319509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196B39-713A-4122-A1F5-D1A8A58E3494}"/>
              </a:ext>
            </a:extLst>
          </p:cNvPr>
          <p:cNvCxnSpPr>
            <a:cxnSpLocks/>
          </p:cNvCxnSpPr>
          <p:nvPr/>
        </p:nvCxnSpPr>
        <p:spPr>
          <a:xfrm>
            <a:off x="2986194" y="4137554"/>
            <a:ext cx="2347806" cy="159403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D1EBB2-31B1-38EC-0ACE-739B9015B260}"/>
              </a:ext>
            </a:extLst>
          </p:cNvPr>
          <p:cNvCxnSpPr>
            <a:cxnSpLocks/>
          </p:cNvCxnSpPr>
          <p:nvPr/>
        </p:nvCxnSpPr>
        <p:spPr>
          <a:xfrm>
            <a:off x="2099701" y="4815036"/>
            <a:ext cx="4108216" cy="147552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D8650C7-9D84-BDC5-1CA0-FA5779C48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896" y="452964"/>
            <a:ext cx="1833504" cy="226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47D7A3BB-9242-13F0-6A97-E3C96FA3F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10" r="-1" b="298"/>
          <a:stretch/>
        </p:blipFill>
        <p:spPr>
          <a:xfrm>
            <a:off x="3088140" y="10"/>
            <a:ext cx="6055860" cy="6857990"/>
          </a:xfrm>
          <a:prstGeom prst="rect">
            <a:avLst/>
          </a:prstGeom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89485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573380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603504" y="365125"/>
            <a:ext cx="3949616" cy="132556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lnSpc>
                <a:spcPct val="90000"/>
              </a:lnSpc>
              <a:spcAft>
                <a:spcPts val="0"/>
              </a:spcAft>
              <a:buClr>
                <a:srgbClr val="0039A6"/>
              </a:buClr>
              <a:buSzPts val="3600"/>
            </a:pPr>
            <a:r>
              <a:rPr lang="en-US" kern="1200">
                <a:solidFill>
                  <a:schemeClr val="tx1"/>
                </a:solidFill>
                <a:ea typeface="+mj-ea"/>
                <a:cs typeface="+mj-cs"/>
              </a:rPr>
              <a:t>Contact Information</a:t>
            </a:r>
          </a:p>
        </p:txBody>
      </p:sp>
      <p:sp>
        <p:nvSpPr>
          <p:cNvPr id="79" name="Google Shape;79;p3"/>
          <p:cNvSpPr txBox="1"/>
          <p:nvPr/>
        </p:nvSpPr>
        <p:spPr>
          <a:xfrm>
            <a:off x="603504" y="2022601"/>
            <a:ext cx="2956124" cy="415436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indent="-2286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9A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sym typeface="Century Gothic"/>
              </a:rPr>
              <a:t>Program Director:</a:t>
            </a:r>
          </a:p>
          <a:p>
            <a:pPr indent="-2286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9A6"/>
              </a:buClr>
              <a:buSzPts val="2000"/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  <a:latin typeface="+mn-lt"/>
              <a:ea typeface="+mn-ea"/>
              <a:sym typeface="Century Gothic"/>
            </a:endParaRPr>
          </a:p>
          <a:p>
            <a:pPr indent="-2286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9A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sym typeface="Century Gothic"/>
              </a:rPr>
              <a:t>Gabriel Kuperminc</a:t>
            </a:r>
          </a:p>
          <a:p>
            <a:pPr indent="-2286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9A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gkuperminc@gsu.edu</a:t>
            </a:r>
            <a:endParaRPr lang="en-US" sz="1700">
              <a:solidFill>
                <a:schemeClr val="tx1"/>
              </a:solidFill>
              <a:latin typeface="+mn-lt"/>
              <a:ea typeface="+mn-ea"/>
              <a:sym typeface="Century Gothic"/>
            </a:endParaRPr>
          </a:p>
          <a:p>
            <a:pPr indent="-2286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9A6"/>
              </a:buClr>
              <a:buSzPts val="2000"/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9079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973345-AA2E-00C7-452B-84EFF331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377893"/>
            <a:ext cx="4802314" cy="9937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400" kern="1200" dirty="0">
                <a:solidFill>
                  <a:schemeClr val="bg1"/>
                </a:solidFill>
                <a:ea typeface="+mj-ea"/>
                <a:cs typeface="+mj-cs"/>
              </a:rPr>
              <a:t>For more information</a:t>
            </a:r>
          </a:p>
        </p:txBody>
      </p:sp>
      <p:pic>
        <p:nvPicPr>
          <p:cNvPr id="8" name="Picture 7" descr="A person wearing a mask and holding a sign&#10;&#10;Description automatically generated with low confidence">
            <a:extLst>
              <a:ext uri="{FF2B5EF4-FFF2-40B4-BE49-F238E27FC236}">
                <a16:creationId xmlns:a16="http://schemas.microsoft.com/office/drawing/2014/main" id="{5A301C3D-4B77-10EF-20DC-A4F678779D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" r="9633" b="-3"/>
          <a:stretch/>
        </p:blipFill>
        <p:spPr>
          <a:xfrm>
            <a:off x="554969" y="1095407"/>
            <a:ext cx="3566210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396390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F116504-FDD0-68AC-A670-265053421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6151" y="1219200"/>
            <a:ext cx="3912879" cy="49525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kern="1200" dirty="0">
                <a:solidFill>
                  <a:schemeClr val="bg1"/>
                </a:solidFill>
                <a:ea typeface="+mn-ea"/>
                <a:cs typeface="+mn-cs"/>
              </a:rPr>
              <a:t>Check our our website:</a:t>
            </a: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kern="1200" dirty="0">
                <a:solidFill>
                  <a:schemeClr val="bg1"/>
                </a:solidFill>
                <a:ea typeface="+mn-ea"/>
                <a:cs typeface="+mn-cs"/>
                <a:hlinkClick r:id="rId4"/>
              </a:rPr>
              <a:t>https://sites.gsu.edu/gsu-hr-in-argentina/</a:t>
            </a:r>
            <a:endParaRPr lang="en-US" altLang="en-US" sz="2400" kern="1200" dirty="0">
              <a:solidFill>
                <a:schemeClr val="bg1"/>
              </a:solidFill>
              <a:ea typeface="+mn-ea"/>
              <a:cs typeface="+mn-cs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kern="1200" dirty="0">
              <a:solidFill>
                <a:schemeClr val="bg1"/>
              </a:solidFill>
              <a:ea typeface="+mn-ea"/>
              <a:cs typeface="+mn-cs"/>
            </a:endParaRPr>
          </a:p>
          <a:p>
            <a:pPr marL="1143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kern="1200" dirty="0">
                <a:solidFill>
                  <a:schemeClr val="bg1"/>
                </a:solidFill>
                <a:ea typeface="+mn-ea"/>
                <a:cs typeface="+mn-cs"/>
              </a:rPr>
              <a:t>Follow us on Facebook:  </a:t>
            </a:r>
            <a:r>
              <a:rPr lang="en-US" altLang="en-US" sz="2400" kern="1200" dirty="0">
                <a:solidFill>
                  <a:schemeClr val="bg1"/>
                </a:solidFill>
                <a:ea typeface="+mn-ea"/>
                <a:cs typeface="+mn-cs"/>
                <a:hlinkClick r:id="rId5"/>
              </a:rPr>
              <a:t>https://www.facebook.com/GSUHRARGENTINA/</a:t>
            </a:r>
            <a:endParaRPr lang="en-US" altLang="en-US" sz="2400" kern="1200" dirty="0">
              <a:solidFill>
                <a:schemeClr val="bg1"/>
              </a:solidFill>
              <a:ea typeface="+mn-ea"/>
              <a:cs typeface="+mn-cs"/>
            </a:endParaRPr>
          </a:p>
          <a:p>
            <a:pPr marL="1143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400" kern="1200" dirty="0">
              <a:solidFill>
                <a:schemeClr val="bg1"/>
              </a:solidFill>
              <a:ea typeface="+mn-ea"/>
              <a:cs typeface="+mn-cs"/>
            </a:endParaRPr>
          </a:p>
          <a:p>
            <a:pPr marL="1143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kern="1200" dirty="0">
                <a:solidFill>
                  <a:schemeClr val="bg1"/>
                </a:solidFill>
                <a:ea typeface="+mn-ea"/>
                <a:cs typeface="+mn-cs"/>
              </a:rPr>
              <a:t>Sign up for an interview:</a:t>
            </a:r>
          </a:p>
          <a:p>
            <a:pPr marL="1143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kern="1200" dirty="0">
                <a:solidFill>
                  <a:schemeClr val="bg1"/>
                </a:solidFill>
                <a:ea typeface="+mn-ea"/>
                <a:cs typeface="+mn-cs"/>
                <a:hlinkClick r:id="rId6"/>
              </a:rPr>
              <a:t>https://bit.ly/Interview_Argentina</a:t>
            </a:r>
            <a:endParaRPr lang="en-US" altLang="en-US" sz="2400" kern="1200" dirty="0">
              <a:solidFill>
                <a:schemeClr val="bg1"/>
              </a:solidFill>
              <a:ea typeface="+mn-ea"/>
              <a:cs typeface="+mn-cs"/>
            </a:endParaRPr>
          </a:p>
          <a:p>
            <a:pPr marL="1143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400" kern="1200" dirty="0">
              <a:solidFill>
                <a:schemeClr val="bg1"/>
              </a:solidFill>
              <a:ea typeface="+mn-ea"/>
              <a:cs typeface="+mn-cs"/>
            </a:endParaRPr>
          </a:p>
          <a:p>
            <a:pPr marL="114300" indent="0" eaLnBrk="1" hangingPunct="1">
              <a:lnSpc>
                <a:spcPct val="90000"/>
              </a:lnSpc>
              <a:buNone/>
            </a:pPr>
            <a:endParaRPr lang="en-US" kern="12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53" y="5987064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DF5E7DF-7A0B-6D42-99B4-E34EDEC6380E}"/>
              </a:ext>
            </a:extLst>
          </p:cNvPr>
          <p:cNvSpPr txBox="1"/>
          <p:nvPr/>
        </p:nvSpPr>
        <p:spPr>
          <a:xfrm>
            <a:off x="8248651" y="5381626"/>
            <a:ext cx="3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311193A3-632E-2B08-80C0-EDC0A0A719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834" y="5003157"/>
            <a:ext cx="1453596" cy="145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32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169" name="Rectangle 4916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person holding a stuffed animal&#10;&#10;Description automatically generated with medium confidence">
            <a:extLst>
              <a:ext uri="{FF2B5EF4-FFF2-40B4-BE49-F238E27FC236}">
                <a16:creationId xmlns:a16="http://schemas.microsoft.com/office/drawing/2014/main" id="{8264AEAA-5680-9EBB-D25B-7E632FF18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0" r="31084" b="909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49171" name="Rectangle 4917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71582E15-337F-C64B-AC55-61D0C761F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900" kern="1200">
                <a:solidFill>
                  <a:schemeClr val="tx1"/>
                </a:solidFill>
                <a:ea typeface="+mj-ea"/>
                <a:cs typeface="+mj-cs"/>
              </a:rPr>
              <a:t>¡Gracias!</a:t>
            </a:r>
          </a:p>
        </p:txBody>
      </p:sp>
      <p:sp>
        <p:nvSpPr>
          <p:cNvPr id="49173" name="Rectangle 4917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175" name="Rectangle 4917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E39003D-C295-438B-92E5-BA8AB22F1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1351349-D8A6-43B2-82BD-D2B00AC91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6136" y="633619"/>
            <a:ext cx="3390684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5782639" y="978408"/>
            <a:ext cx="2791206" cy="1106424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lnSpc>
                <a:spcPct val="90000"/>
              </a:lnSpc>
              <a:spcAft>
                <a:spcPts val="0"/>
              </a:spcAft>
              <a:buClr>
                <a:srgbClr val="0039A6"/>
              </a:buClr>
              <a:buSzPts val="3600"/>
            </a:pP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is leading this program?</a:t>
            </a:r>
          </a:p>
        </p:txBody>
      </p:sp>
      <p:pic>
        <p:nvPicPr>
          <p:cNvPr id="6" name="Picture 5" descr="A picture containing indoor, sitting, stuffed, dog&#10;&#10;Description automatically generated">
            <a:extLst>
              <a:ext uri="{FF2B5EF4-FFF2-40B4-BE49-F238E27FC236}">
                <a16:creationId xmlns:a16="http://schemas.microsoft.com/office/drawing/2014/main" id="{AD17096F-D60B-234D-9E15-FBEDB7864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4"/>
          <a:stretch/>
        </p:blipFill>
        <p:spPr>
          <a:xfrm>
            <a:off x="3272853" y="696498"/>
            <a:ext cx="1988820" cy="2679192"/>
          </a:xfrm>
          <a:prstGeom prst="rect">
            <a:avLst/>
          </a:prstGeom>
          <a:effectLst>
            <a:softEdge rad="121694"/>
          </a:effec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49CAD0BD-370C-42DD-938F-4C24027CF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8129" y="118153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2E536EC-D776-4DBA-ABA7-CCC72D7F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7047" y="2185416"/>
            <a:ext cx="27500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286ED9-0F05-2F41-A74F-3C0C0FACE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r="18553" b="4"/>
          <a:stretch/>
        </p:blipFill>
        <p:spPr bwMode="auto">
          <a:xfrm>
            <a:off x="3272853" y="3450352"/>
            <a:ext cx="1988820" cy="2679192"/>
          </a:xfrm>
          <a:prstGeom prst="rect">
            <a:avLst/>
          </a:prstGeom>
          <a:noFill/>
          <a:effectLst>
            <a:softEdge rad="21413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17C407-B55E-43D2-ADD3-8597BA971AEC}"/>
              </a:ext>
            </a:extLst>
          </p:cNvPr>
          <p:cNvSpPr txBox="1"/>
          <p:nvPr/>
        </p:nvSpPr>
        <p:spPr>
          <a:xfrm>
            <a:off x="5782639" y="2368296"/>
            <a:ext cx="2791206" cy="350215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0DC40E-6B0B-594F-A083-7CF006CC087F}"/>
              </a:ext>
            </a:extLst>
          </p:cNvPr>
          <p:cNvSpPr txBox="1"/>
          <p:nvPr/>
        </p:nvSpPr>
        <p:spPr>
          <a:xfrm>
            <a:off x="5494141" y="4422025"/>
            <a:ext cx="2865867" cy="21390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F5496"/>
                </a:solidFill>
                <a:ea typeface="+mn-lt"/>
                <a:cs typeface="+mn-lt"/>
              </a:rPr>
              <a:t>Co-Director: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F5496"/>
                </a:solidFill>
                <a:ea typeface="+mn-lt"/>
                <a:cs typeface="+mn-lt"/>
              </a:rPr>
              <a:t>Fernando </a:t>
            </a:r>
            <a:r>
              <a:rPr lang="en-US" sz="1800" b="1" dirty="0" err="1">
                <a:solidFill>
                  <a:srgbClr val="2F5496"/>
                </a:solidFill>
                <a:ea typeface="+mn-lt"/>
                <a:cs typeface="+mn-lt"/>
              </a:rPr>
              <a:t>Reati</a:t>
            </a:r>
            <a:endParaRPr lang="en-US" sz="1800" b="1" dirty="0">
              <a:solidFill>
                <a:srgbClr val="2F5496"/>
              </a:solidFill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F5496"/>
                </a:solidFill>
                <a:ea typeface="+mn-lt"/>
                <a:cs typeface="+mn-lt"/>
              </a:rPr>
              <a:t>World Languages and Cultures</a:t>
            </a:r>
          </a:p>
          <a:p>
            <a:pPr>
              <a:spcAft>
                <a:spcPts val="600"/>
              </a:spcAft>
            </a:pPr>
            <a:r>
              <a:rPr lang="en-US" sz="1800" b="1" dirty="0" err="1">
                <a:solidFill>
                  <a:srgbClr val="2F5496"/>
                </a:solidFill>
                <a:ea typeface="+mn-lt"/>
                <a:cs typeface="+mn-lt"/>
              </a:rPr>
              <a:t>freati@gsu.edu</a:t>
            </a:r>
            <a:endParaRPr lang="en-US" sz="1800" dirty="0">
              <a:solidFill>
                <a:srgbClr val="2F5496"/>
              </a:solidFill>
              <a:ea typeface="+mn-lt"/>
              <a:cs typeface="+mn-lt"/>
            </a:endParaRPr>
          </a:p>
          <a:p>
            <a:pPr algn="l">
              <a:spcAft>
                <a:spcPts val="600"/>
              </a:spcAft>
            </a:pPr>
            <a:endParaRPr lang="en-US" sz="1800" dirty="0">
              <a:solidFill>
                <a:srgbClr val="2F5496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9DD96-F0A1-7C43-AE0F-FC596D36C55F}"/>
              </a:ext>
            </a:extLst>
          </p:cNvPr>
          <p:cNvSpPr txBox="1"/>
          <p:nvPr/>
        </p:nvSpPr>
        <p:spPr>
          <a:xfrm>
            <a:off x="5446136" y="2262408"/>
            <a:ext cx="2913872" cy="1431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F5496"/>
                </a:solidFill>
                <a:ea typeface="+mn-lt"/>
                <a:cs typeface="+mn-lt"/>
              </a:rPr>
              <a:t>Cruise Director:</a:t>
            </a:r>
          </a:p>
          <a:p>
            <a:pPr>
              <a:spcAft>
                <a:spcPts val="600"/>
              </a:spcAft>
            </a:pPr>
            <a:r>
              <a:rPr lang="en-US" sz="1800" b="1" dirty="0" err="1">
                <a:solidFill>
                  <a:srgbClr val="2F5496"/>
                </a:solidFill>
                <a:ea typeface="+mn-lt"/>
                <a:cs typeface="+mn-lt"/>
              </a:rPr>
              <a:t>Pochito</a:t>
            </a:r>
            <a:r>
              <a:rPr lang="en-US" sz="1800" b="1" dirty="0">
                <a:solidFill>
                  <a:srgbClr val="2F5496"/>
                </a:solidFill>
                <a:ea typeface="+mn-lt"/>
                <a:cs typeface="+mn-lt"/>
              </a:rPr>
              <a:t> La </a:t>
            </a:r>
            <a:r>
              <a:rPr lang="en-US" sz="1800" b="1" dirty="0" err="1">
                <a:solidFill>
                  <a:srgbClr val="2F5496"/>
                </a:solidFill>
                <a:ea typeface="+mn-lt"/>
                <a:cs typeface="+mn-lt"/>
              </a:rPr>
              <a:t>Pantera</a:t>
            </a:r>
            <a:endParaRPr lang="en-US" sz="1800" b="1" dirty="0">
              <a:solidFill>
                <a:srgbClr val="2F5496"/>
              </a:solidFill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F5496"/>
                </a:solidFill>
                <a:ea typeface="+mn-lt"/>
                <a:cs typeface="+mn-lt"/>
              </a:rPr>
              <a:t>Major Undeclared</a:t>
            </a:r>
            <a:endParaRPr lang="en-US" sz="1800" dirty="0">
              <a:solidFill>
                <a:srgbClr val="2F5496"/>
              </a:solidFill>
              <a:ea typeface="+mn-lt"/>
              <a:cs typeface="+mn-lt"/>
            </a:endParaRPr>
          </a:p>
          <a:p>
            <a:pPr algn="l">
              <a:spcAft>
                <a:spcPts val="600"/>
              </a:spcAft>
            </a:pPr>
            <a:endParaRPr lang="en-US" sz="1800" dirty="0">
              <a:solidFill>
                <a:srgbClr val="2F5496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46F47-2BEA-7648-93A2-EBDBFD179B4D}"/>
              </a:ext>
            </a:extLst>
          </p:cNvPr>
          <p:cNvSpPr txBox="1"/>
          <p:nvPr/>
        </p:nvSpPr>
        <p:spPr>
          <a:xfrm>
            <a:off x="366356" y="4470053"/>
            <a:ext cx="2853522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FF0000"/>
                </a:solidFill>
              </a:rPr>
              <a:t>Program Director: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FF0000"/>
                </a:solidFill>
              </a:rPr>
              <a:t>Gabriel Kuperminc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FF0000"/>
                </a:solidFill>
              </a:rPr>
              <a:t>Dept of Psychology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b="1" dirty="0" err="1">
                <a:solidFill>
                  <a:srgbClr val="FF0000"/>
                </a:solidFill>
              </a:rPr>
              <a:t>gkuperminc@gsu.edu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AADA2CD-B4DD-DFC7-7C66-7EC238272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01" y="576143"/>
            <a:ext cx="2808706" cy="3782931"/>
          </a:xfrm>
          <a:prstGeom prst="rect">
            <a:avLst/>
          </a:prstGeom>
          <a:effectLst>
            <a:softEdge rad="319401"/>
          </a:effectLst>
        </p:spPr>
      </p:pic>
    </p:spTree>
    <p:extLst>
      <p:ext uri="{BB962C8B-B14F-4D97-AF65-F5344CB8AC3E}">
        <p14:creationId xmlns:p14="http://schemas.microsoft.com/office/powerpoint/2010/main" val="210501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05F0F-2469-0C40-B161-C75DBC15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US" sz="2100">
                <a:solidFill>
                  <a:srgbClr val="FFFFFF"/>
                </a:solidFill>
              </a:rPr>
              <a:t>Who can participate?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4003-ECA7-1848-BB7E-46FB04888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/>
              <a:t>Undergraduate and graduate students</a:t>
            </a:r>
          </a:p>
          <a:p>
            <a:pPr>
              <a:lnSpc>
                <a:spcPct val="90000"/>
              </a:lnSpc>
            </a:pPr>
            <a:r>
              <a:rPr lang="en-US" sz="1800"/>
              <a:t>Psychology</a:t>
            </a:r>
          </a:p>
          <a:p>
            <a:pPr>
              <a:lnSpc>
                <a:spcPct val="90000"/>
              </a:lnSpc>
            </a:pPr>
            <a:r>
              <a:rPr lang="en-US" sz="1800"/>
              <a:t>Literature/culture concentration of the Department of World Languages and Cultures</a:t>
            </a:r>
          </a:p>
          <a:p>
            <a:pPr>
              <a:lnSpc>
                <a:spcPct val="90000"/>
              </a:lnSpc>
            </a:pPr>
            <a:r>
              <a:rPr lang="en-US" sz="1800"/>
              <a:t>Students pursuing a certificate in Latin American Studies through the Center for Latin American and Latino Studies. </a:t>
            </a:r>
          </a:p>
          <a:p>
            <a:pPr marL="57150" indent="0">
              <a:lnSpc>
                <a:spcPct val="90000"/>
              </a:lnSpc>
              <a:buNone/>
            </a:pPr>
            <a:endParaRPr lang="en-US" sz="1800"/>
          </a:p>
          <a:p>
            <a:pPr marL="57150" indent="0">
              <a:lnSpc>
                <a:spcPct val="90000"/>
              </a:lnSpc>
              <a:buNone/>
            </a:pPr>
            <a:r>
              <a:rPr lang="en-US" sz="1800"/>
              <a:t>Also, students in departments such as Anthropology, History, Philosophy, Political Science, Sociology, or Gender Studies </a:t>
            </a:r>
          </a:p>
          <a:p>
            <a:pPr marL="57150" indent="0">
              <a:lnSpc>
                <a:spcPct val="90000"/>
              </a:lnSpc>
              <a:buNone/>
            </a:pPr>
            <a:endParaRPr lang="en-US" sz="1800"/>
          </a:p>
          <a:p>
            <a:pPr marL="57150" indent="0">
              <a:lnSpc>
                <a:spcPct val="90000"/>
              </a:lnSpc>
              <a:buNone/>
            </a:pPr>
            <a:r>
              <a:rPr lang="en-US" sz="1800"/>
              <a:t>Any students who have an interest in international approaches within their disciplines.</a:t>
            </a:r>
          </a:p>
          <a:p>
            <a:pPr>
              <a:lnSpc>
                <a:spcPct val="90000"/>
              </a:lnSpc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415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photo, room, sitting&#10;&#10;Description automatically generated">
            <a:extLst>
              <a:ext uri="{FF2B5EF4-FFF2-40B4-BE49-F238E27FC236}">
                <a16:creationId xmlns:a16="http://schemas.microsoft.com/office/drawing/2014/main" id="{DE74B729-EBD8-1B41-87C7-65BE8BD50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97" r="9091"/>
          <a:stretch/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Google Shape;72;g8a4de55a0b_0_6"/>
          <p:cNvSpPr txBox="1"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  <a:prstGeom prst="rect">
            <a:avLst/>
          </a:prstGeom>
        </p:spPr>
        <p:txBody>
          <a:bodyPr spcFirstLastPara="1" vert="horz" lIns="91425" tIns="45700" rIns="91425" bIns="4570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3600"/>
            </a:pPr>
            <a:r>
              <a:rPr lang="en-US" sz="2400"/>
              <a:t>Academics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73;g8a4de55a0b_0_6"/>
          <p:cNvSpPr txBox="1">
            <a:spLocks noGrp="1"/>
          </p:cNvSpPr>
          <p:nvPr>
            <p:ph type="body" idx="1"/>
          </p:nvPr>
        </p:nvSpPr>
        <p:spPr>
          <a:xfrm>
            <a:off x="278320" y="2718054"/>
            <a:ext cx="3303080" cy="3207258"/>
          </a:xfrm>
          <a:prstGeom prst="rect">
            <a:avLst/>
          </a:prstGeom>
        </p:spPr>
        <p:txBody>
          <a:bodyPr spcFirstLastPara="1" vert="horz" lIns="91425" tIns="45700" rIns="91425" bIns="457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1500" b="1" dirty="0">
                <a:latin typeface="Century Gothic"/>
              </a:rPr>
              <a:t>Undergraduate</a:t>
            </a:r>
          </a:p>
          <a:p>
            <a:pPr marL="228600" indent="-228600"/>
            <a:r>
              <a:rPr lang="en-US" sz="1500" b="1" dirty="0">
                <a:latin typeface="Century Gothic"/>
              </a:rPr>
              <a:t>PSYC 3901, PSYC3901H </a:t>
            </a:r>
            <a:r>
              <a:rPr lang="en-US" sz="1500" dirty="0">
                <a:latin typeface="Century Gothic"/>
              </a:rPr>
              <a:t>– Study Abroad in Psychology, 3 credit hours</a:t>
            </a:r>
          </a:p>
          <a:p>
            <a:pPr marL="238125" indent="-238125"/>
            <a:r>
              <a:rPr lang="en-US" sz="1500" b="1" dirty="0">
                <a:latin typeface="Century Gothic"/>
              </a:rPr>
              <a:t>SPAN 3395, SPAN 3395H</a:t>
            </a:r>
            <a:r>
              <a:rPr lang="en-US" sz="1500" dirty="0">
                <a:latin typeface="Century Gothic"/>
              </a:rPr>
              <a:t>- Study Abroad, 3 credit hours</a:t>
            </a:r>
          </a:p>
          <a:p>
            <a:pPr marL="0" indent="0">
              <a:buNone/>
            </a:pPr>
            <a:r>
              <a:rPr lang="en-US" sz="1500" b="1" dirty="0">
                <a:latin typeface="Century Gothic"/>
              </a:rPr>
              <a:t>Graduate</a:t>
            </a:r>
          </a:p>
          <a:p>
            <a:pPr marL="230188" indent="-230188"/>
            <a:r>
              <a:rPr lang="en-US" sz="1500" b="1" dirty="0">
                <a:latin typeface="Century Gothic"/>
              </a:rPr>
              <a:t>PSYC 6650 </a:t>
            </a:r>
            <a:r>
              <a:rPr lang="en-US" sz="1500" dirty="0">
                <a:latin typeface="Century Gothic"/>
              </a:rPr>
              <a:t>– Psychology: Special Topics, 3 credit hours</a:t>
            </a:r>
          </a:p>
        </p:txBody>
      </p:sp>
    </p:spTree>
    <p:extLst>
      <p:ext uri="{BB962C8B-B14F-4D97-AF65-F5344CB8AC3E}">
        <p14:creationId xmlns:p14="http://schemas.microsoft.com/office/powerpoint/2010/main" val="1732673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1FC760-B376-9F4F-97B2-28090B1C6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r="-3" b="-3"/>
          <a:stretch/>
        </p:blipFill>
        <p:spPr bwMode="auto">
          <a:xfrm>
            <a:off x="20" y="10"/>
            <a:ext cx="746029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39536" y="0"/>
            <a:ext cx="3904464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070" name="Freeform: Shape 2069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169" y="0"/>
            <a:ext cx="3782831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072" name="Freeform: Shape 2071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22759" y="0"/>
            <a:ext cx="189729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72354-E3B5-C842-A250-8F6B03E1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0" y="1045597"/>
            <a:ext cx="2725309" cy="15884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100" kern="1200">
                <a:solidFill>
                  <a:schemeClr val="tx1"/>
                </a:solidFill>
                <a:ea typeface="+mj-ea"/>
                <a:cs typeface="+mj-cs"/>
              </a:rPr>
              <a:t>When and How are we going?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8E757-38DC-C84B-A297-69F3BFF7EEFD}"/>
              </a:ext>
            </a:extLst>
          </p:cNvPr>
          <p:cNvSpPr txBox="1"/>
          <p:nvPr/>
        </p:nvSpPr>
        <p:spPr>
          <a:xfrm>
            <a:off x="6035039" y="2722729"/>
            <a:ext cx="2725310" cy="270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  <a:latin typeface="+mn-lt"/>
                <a:ea typeface="+mn-ea"/>
              </a:rPr>
              <a:t>May 11: Depart Atlanta</a:t>
            </a:r>
          </a:p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  <a:latin typeface="+mn-lt"/>
                <a:ea typeface="+mn-ea"/>
              </a:rPr>
              <a:t>Overnight flight</a:t>
            </a:r>
          </a:p>
          <a:p>
            <a:pPr marL="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  <a:latin typeface="+mn-lt"/>
                <a:ea typeface="+mn-ea"/>
              </a:rPr>
              <a:t>May 12: Arrive in Córdoba</a:t>
            </a:r>
          </a:p>
          <a:p>
            <a:pPr marL="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  <a:latin typeface="+mn-lt"/>
                <a:ea typeface="+mn-ea"/>
              </a:rPr>
              <a:t>May 22: Bus trip to  Buenos Aires</a:t>
            </a:r>
          </a:p>
          <a:p>
            <a:pPr marL="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  <a:latin typeface="+mn-lt"/>
                <a:ea typeface="+mn-ea"/>
              </a:rPr>
              <a:t>May 25: National Independence Holiday</a:t>
            </a:r>
          </a:p>
          <a:p>
            <a:pPr marL="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  <a:latin typeface="+mn-lt"/>
                <a:ea typeface="+mn-ea"/>
              </a:rPr>
              <a:t>May 29: Depart for Atlanta</a:t>
            </a:r>
          </a:p>
          <a:p>
            <a:pPr marL="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  <a:latin typeface="+mn-lt"/>
                <a:ea typeface="+mn-ea"/>
              </a:rPr>
              <a:t>May 30: Back home!</a:t>
            </a:r>
          </a:p>
        </p:txBody>
      </p:sp>
    </p:spTree>
    <p:extLst>
      <p:ext uri="{BB962C8B-B14F-4D97-AF65-F5344CB8AC3E}">
        <p14:creationId xmlns:p14="http://schemas.microsoft.com/office/powerpoint/2010/main" val="282172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72" name="Rectangle 1947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Rectangle 2">
            <a:extLst>
              <a:ext uri="{FF2B5EF4-FFF2-40B4-BE49-F238E27FC236}">
                <a16:creationId xmlns:a16="http://schemas.microsoft.com/office/drawing/2014/main" id="{5AE1D98E-1AFE-EC43-94C8-0B73CF153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>
                <a:ea typeface="ＭＳ Ｐゴシック" panose="020B0600070205080204" pitchFamily="34" charset="-128"/>
              </a:rPr>
              <a:t>Argentina’</a:t>
            </a:r>
            <a:r>
              <a:rPr lang="en-US" altLang="ja-JP" sz="3600">
                <a:ea typeface="ＭＳ Ｐゴシック" panose="020B0600070205080204" pitchFamily="34" charset="-128"/>
              </a:rPr>
              <a:t>s </a:t>
            </a:r>
            <a:r>
              <a:rPr lang="ja-JP" altLang="en-US" sz="3600">
                <a:ea typeface="ＭＳ Ｐゴシック" panose="020B0600070205080204" pitchFamily="34" charset="-128"/>
              </a:rPr>
              <a:t>“</a:t>
            </a:r>
            <a:r>
              <a:rPr lang="en-US" altLang="ja-JP" sz="3600">
                <a:ea typeface="ＭＳ Ｐゴシック" panose="020B0600070205080204" pitchFamily="34" charset="-128"/>
              </a:rPr>
              <a:t>Dirty War</a:t>
            </a:r>
            <a:r>
              <a:rPr lang="ja-JP" altLang="en-US" sz="3600">
                <a:ea typeface="ＭＳ Ｐゴシック" panose="020B0600070205080204" pitchFamily="34" charset="-128"/>
              </a:rPr>
              <a:t>”</a:t>
            </a:r>
            <a:br>
              <a:rPr lang="en-US" altLang="ja-JP" sz="3600">
                <a:ea typeface="ＭＳ Ｐゴシック" panose="020B0600070205080204" pitchFamily="34" charset="-128"/>
              </a:rPr>
            </a:br>
            <a:r>
              <a:rPr lang="en-US" altLang="ja-JP" sz="3600">
                <a:ea typeface="ＭＳ Ｐゴシック" panose="020B0600070205080204" pitchFamily="34" charset="-128"/>
              </a:rPr>
              <a:t> 1976-83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1947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1D8C091A-363D-2449-8A0C-0C89EF340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1900" i="1">
                <a:ea typeface="ＭＳ Ｐゴシック" panose="020B0600070205080204" pitchFamily="34" charset="-128"/>
              </a:rPr>
              <a:t>Period of state terror during which as many as 30,000 Argentine citizens were </a:t>
            </a:r>
            <a:r>
              <a:rPr lang="ja-JP" altLang="en-US" sz="1900" i="1">
                <a:ea typeface="ＭＳ Ｐゴシック" panose="020B0600070205080204" pitchFamily="34" charset="-128"/>
              </a:rPr>
              <a:t>“</a:t>
            </a:r>
            <a:r>
              <a:rPr lang="en-US" altLang="ja-JP" sz="1900" i="1">
                <a:ea typeface="ＭＳ Ｐゴシック" panose="020B0600070205080204" pitchFamily="34" charset="-128"/>
              </a:rPr>
              <a:t>disappeared</a:t>
            </a:r>
            <a:r>
              <a:rPr lang="ja-JP" altLang="en-US" sz="1900" i="1">
                <a:ea typeface="ＭＳ Ｐゴシック" panose="020B0600070205080204" pitchFamily="34" charset="-128"/>
              </a:rPr>
              <a:t>”</a:t>
            </a:r>
            <a:r>
              <a:rPr lang="en-US" altLang="ja-JP" sz="1900" i="1">
                <a:ea typeface="ＭＳ Ｐゴシック" panose="020B0600070205080204" pitchFamily="34" charset="-128"/>
              </a:rPr>
              <a:t> and subsequently tortured and murdered by their own government.</a:t>
            </a:r>
            <a:endParaRPr lang="en-US" altLang="en-US" sz="1900" i="1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A picture containing text, column, colonnade&#10;&#10;Description automatically generated">
            <a:extLst>
              <a:ext uri="{FF2B5EF4-FFF2-40B4-BE49-F238E27FC236}">
                <a16:creationId xmlns:a16="http://schemas.microsoft.com/office/drawing/2014/main" id="{95BA7CF0-998C-AF3C-EB87-8912E6BFF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1267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8.jpg                                                        00057621Untitled                       BCCA3DA9:">
            <a:extLst>
              <a:ext uri="{FF2B5EF4-FFF2-40B4-BE49-F238E27FC236}">
                <a16:creationId xmlns:a16="http://schemas.microsoft.com/office/drawing/2014/main" id="{3FF750CC-3D46-E548-863F-C9B5B73C6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2928" r="1" b="1"/>
          <a:stretch/>
        </p:blipFill>
        <p:spPr bwMode="auto">
          <a:xfrm>
            <a:off x="3886578" y="10"/>
            <a:ext cx="5257422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860054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405C7-CB55-604D-A57B-09790D9E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5" y="773210"/>
            <a:ext cx="3586844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948F3-DD50-EF48-8F1D-AD7AA4AF5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05" y="2327372"/>
            <a:ext cx="3586843" cy="375741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Experiential Learning!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/>
              <a:t>Field trips to memorial sites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/>
              <a:t>Meeting human rights activists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/>
              <a:t>Background lectures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/>
              <a:t>Group discussion and debrief sessions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/>
              <a:t>Documentary and Blogging Project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Cultural Immersion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/>
              <a:t>Visit historic sites dating back to the Jesuits’ arrival in Argentina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/>
              <a:t>Hiking and horseback riding in the Sierras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/>
              <a:t>Cafes, restaurants, and tango halls in Córdoba and Buenos Aires</a:t>
            </a:r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3895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7E13-AB90-C941-AA06-C4F5C802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868" y="803325"/>
            <a:ext cx="3944780" cy="1325563"/>
          </a:xfrm>
        </p:spPr>
        <p:txBody>
          <a:bodyPr>
            <a:normAutofit/>
          </a:bodyPr>
          <a:lstStyle/>
          <a:p>
            <a:r>
              <a:rPr lang="en-US"/>
              <a:t>Highlights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612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FE852CC-C470-B796-7025-D32CFAC43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20" r="13092" b="-1"/>
          <a:stretch/>
        </p:blipFill>
        <p:spPr>
          <a:xfrm>
            <a:off x="20" y="2"/>
            <a:ext cx="439777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6231-EB5E-CC41-B46C-8CC37BFE2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868" y="2279018"/>
            <a:ext cx="3944786" cy="337592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/>
              <a:t>May 11 – 22 Córdoba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Argentina’s 2nd Largest city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Industrial/Educational Center (Oldest university in Argentina) with history of activism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Large number of disappeared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Nestled in foothills of the Argentine Sierras</a:t>
            </a:r>
          </a:p>
          <a:p>
            <a:pPr>
              <a:lnSpc>
                <a:spcPct val="90000"/>
              </a:lnSpc>
            </a:pPr>
            <a:r>
              <a:rPr lang="en-US" sz="1100"/>
              <a:t>May 25 National Independence Holiday</a:t>
            </a:r>
          </a:p>
          <a:p>
            <a:pPr>
              <a:lnSpc>
                <a:spcPct val="90000"/>
              </a:lnSpc>
            </a:pPr>
            <a:r>
              <a:rPr lang="en-US" sz="1100"/>
              <a:t>May 25-31 Buenos Aires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National Capital and largest city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Largest and most notorious ex-detention centers for disappeared citizens during the state terror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Home of the tango, great food, coffee, and wine</a:t>
            </a:r>
          </a:p>
          <a:p>
            <a:pPr lvl="1">
              <a:lnSpc>
                <a:spcPct val="90000"/>
              </a:lnSpc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189407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CA485-EA30-8E49-994B-D649E138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00804"/>
            <a:ext cx="3293268" cy="1907884"/>
          </a:xfrm>
        </p:spPr>
        <p:txBody>
          <a:bodyPr anchor="t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Nuts and Bolts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5" name="Picture 4" descr="A group of people posing for a photo in front of a mural&#10;&#10;Description automatically generated with medium confidence">
            <a:extLst>
              <a:ext uri="{FF2B5EF4-FFF2-40B4-BE49-F238E27FC236}">
                <a16:creationId xmlns:a16="http://schemas.microsoft.com/office/drawing/2014/main" id="{4FA55D22-C636-BC43-A675-D33703163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12" b="29836"/>
          <a:stretch/>
        </p:blipFill>
        <p:spPr>
          <a:xfrm>
            <a:off x="20" y="2"/>
            <a:ext cx="9143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144000" cy="757168"/>
            <a:chOff x="0" y="2959818"/>
            <a:chExt cx="12192000" cy="757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A359-8EF0-F140-9939-0FF02B045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3716987"/>
            <a:ext cx="5410200" cy="295981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Program fee: $2,300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Program fees cover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Double occupancy hotel room, breakfast included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Entry fees, tours &amp; excursions, local transportation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Some meals and activities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Insurance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Not covered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GSU tuition and fees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Airfare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‘On your own’ meals and personal expenses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Passport, baggage fees, etc.</a:t>
            </a:r>
          </a:p>
        </p:txBody>
      </p:sp>
    </p:spTree>
    <p:extLst>
      <p:ext uri="{BB962C8B-B14F-4D97-AF65-F5344CB8AC3E}">
        <p14:creationId xmlns:p14="http://schemas.microsoft.com/office/powerpoint/2010/main" val="8569177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merican Typewriter"/>
        <a:ea typeface=""/>
        <a:cs typeface=""/>
      </a:majorFont>
      <a:minorFont>
        <a:latin typeface="American Typewri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merican Typewriter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merican Typewriter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579</Words>
  <Application>Microsoft Macintosh PowerPoint</Application>
  <PresentationFormat>On-screen Show (4:3)</PresentationFormat>
  <Paragraphs>106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Meiryo</vt:lpstr>
      <vt:lpstr>American Typewriter</vt:lpstr>
      <vt:lpstr>Arial</vt:lpstr>
      <vt:lpstr>Calibri</vt:lpstr>
      <vt:lpstr>Century Gothic</vt:lpstr>
      <vt:lpstr>Times New Roman</vt:lpstr>
      <vt:lpstr>Blank Presentation</vt:lpstr>
      <vt:lpstr>PowerPoint Presentation</vt:lpstr>
      <vt:lpstr>Who is leading this program?</vt:lpstr>
      <vt:lpstr>Who can participate?</vt:lpstr>
      <vt:lpstr>Academics</vt:lpstr>
      <vt:lpstr>When and How are we going?</vt:lpstr>
      <vt:lpstr>Argentina’s “Dirty War”  1976-83</vt:lpstr>
      <vt:lpstr>The Program</vt:lpstr>
      <vt:lpstr>Highlights</vt:lpstr>
      <vt:lpstr>Nuts and Bolts</vt:lpstr>
      <vt:lpstr>PowerPoint Presentation</vt:lpstr>
      <vt:lpstr>40 Years after the Dictatorship</vt:lpstr>
      <vt:lpstr>PowerPoint Presentation</vt:lpstr>
      <vt:lpstr>How to Apply</vt:lpstr>
      <vt:lpstr>Contact Information</vt:lpstr>
      <vt:lpstr>For more information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 Kuperminc</dc:creator>
  <cp:lastModifiedBy>Gabriel P Kuperminc</cp:lastModifiedBy>
  <cp:revision>9</cp:revision>
  <dcterms:created xsi:type="dcterms:W3CDTF">2020-08-30T20:24:15Z</dcterms:created>
  <dcterms:modified xsi:type="dcterms:W3CDTF">2022-12-07T17:25:40Z</dcterms:modified>
</cp:coreProperties>
</file>